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4" r:id="rId7"/>
    <p:sldId id="261" r:id="rId8"/>
    <p:sldId id="262" r:id="rId9"/>
    <p:sldId id="263" r:id="rId1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>
      <p:cViewPr>
        <p:scale>
          <a:sx n="70" d="100"/>
          <a:sy n="70" d="100"/>
        </p:scale>
        <p:origin x="-1386" y="-5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5311BF-D3EE-4E9D-9C9A-D0FBC7A52776}" type="datetimeFigureOut">
              <a:rPr lang="en-US" smtClean="0"/>
              <a:pPr/>
              <a:t>8/7/2019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CF84E-712A-4C51-A6CA-C3204C708F8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5311BF-D3EE-4E9D-9C9A-D0FBC7A52776}" type="datetimeFigureOut">
              <a:rPr lang="en-US" smtClean="0"/>
              <a:pPr/>
              <a:t>8/7/2019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CF84E-712A-4C51-A6CA-C3204C708F8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5311BF-D3EE-4E9D-9C9A-D0FBC7A52776}" type="datetimeFigureOut">
              <a:rPr lang="en-US" smtClean="0"/>
              <a:pPr/>
              <a:t>8/7/2019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CF84E-712A-4C51-A6CA-C3204C708F8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5311BF-D3EE-4E9D-9C9A-D0FBC7A52776}" type="datetimeFigureOut">
              <a:rPr lang="en-US" smtClean="0"/>
              <a:pPr/>
              <a:t>8/7/2019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CF84E-712A-4C51-A6CA-C3204C708F8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5311BF-D3EE-4E9D-9C9A-D0FBC7A52776}" type="datetimeFigureOut">
              <a:rPr lang="en-US" smtClean="0"/>
              <a:pPr/>
              <a:t>8/7/2019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CF84E-712A-4C51-A6CA-C3204C708F8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5311BF-D3EE-4E9D-9C9A-D0FBC7A52776}" type="datetimeFigureOut">
              <a:rPr lang="en-US" smtClean="0"/>
              <a:pPr/>
              <a:t>8/7/2019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CF84E-712A-4C51-A6CA-C3204C708F8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5311BF-D3EE-4E9D-9C9A-D0FBC7A52776}" type="datetimeFigureOut">
              <a:rPr lang="en-US" smtClean="0"/>
              <a:pPr/>
              <a:t>8/7/2019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CF84E-712A-4C51-A6CA-C3204C708F8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5311BF-D3EE-4E9D-9C9A-D0FBC7A52776}" type="datetimeFigureOut">
              <a:rPr lang="en-US" smtClean="0"/>
              <a:pPr/>
              <a:t>8/7/2019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CF84E-712A-4C51-A6CA-C3204C708F8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5311BF-D3EE-4E9D-9C9A-D0FBC7A52776}" type="datetimeFigureOut">
              <a:rPr lang="en-US" smtClean="0"/>
              <a:pPr/>
              <a:t>8/7/2019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CF84E-712A-4C51-A6CA-C3204C708F8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5311BF-D3EE-4E9D-9C9A-D0FBC7A52776}" type="datetimeFigureOut">
              <a:rPr lang="en-US" smtClean="0"/>
              <a:pPr/>
              <a:t>8/7/2019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CF84E-712A-4C51-A6CA-C3204C708F8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5311BF-D3EE-4E9D-9C9A-D0FBC7A52776}" type="datetimeFigureOut">
              <a:rPr lang="en-US" smtClean="0"/>
              <a:pPr/>
              <a:t>8/7/2019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CF84E-712A-4C51-A6CA-C3204C708F8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5311BF-D3EE-4E9D-9C9A-D0FBC7A52776}" type="datetimeFigureOut">
              <a:rPr lang="en-US" smtClean="0"/>
              <a:pPr/>
              <a:t>8/7/2019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BCF84E-712A-4C51-A6CA-C3204C708F83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" y="1"/>
            <a:ext cx="8534400" cy="2057399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How to protect Organizations in terms of Data and Network Security ?</a:t>
            </a:r>
            <a:endParaRPr lang="en-US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5791200"/>
            <a:ext cx="6400800" cy="838200"/>
          </a:xfrm>
        </p:spPr>
        <p:txBody>
          <a:bodyPr/>
          <a:lstStyle/>
          <a:p>
            <a:r>
              <a:rPr lang="en-US" b="1" dirty="0" smtClean="0">
                <a:solidFill>
                  <a:schemeClr val="tx1"/>
                </a:solidFill>
              </a:rPr>
              <a:t>PRESENTED BY :- SNEHAL TAWAR</a:t>
            </a:r>
            <a:endParaRPr lang="en-US" b="1" dirty="0">
              <a:solidFill>
                <a:schemeClr val="tx1"/>
              </a:solidFill>
            </a:endParaRPr>
          </a:p>
        </p:txBody>
      </p:sp>
      <p:pic>
        <p:nvPicPr>
          <p:cNvPr id="5" name="Picture 4" descr="Image result for NETWORK SECURITY gif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76400" y="1752600"/>
            <a:ext cx="5943600" cy="3910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0"/>
            <a:ext cx="7772400" cy="1752600"/>
          </a:xfrm>
        </p:spPr>
        <p:txBody>
          <a:bodyPr>
            <a:normAutofit/>
          </a:bodyPr>
          <a:lstStyle/>
          <a:p>
            <a:r>
              <a:rPr lang="en-US" b="1" dirty="0"/>
              <a:t>What is network security?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2971800"/>
          </a:xfrm>
        </p:spPr>
        <p:txBody>
          <a:bodyPr>
            <a:normAutofit fontScale="55000" lnSpcReduction="20000"/>
          </a:bodyPr>
          <a:lstStyle/>
          <a:p>
            <a:pPr algn="l">
              <a:buFont typeface="Wingdings" pitchFamily="2" charset="2"/>
              <a:buChar char="ü"/>
            </a:pPr>
            <a:r>
              <a:rPr lang="en-US" sz="3400" b="1" dirty="0">
                <a:solidFill>
                  <a:schemeClr val="tx1"/>
                </a:solidFill>
              </a:rPr>
              <a:t>Network security is any activity designed to protect the usability and integrity of your network and data. It includes both hardware and software technologies. </a:t>
            </a:r>
            <a:endParaRPr lang="en-US" sz="3400" b="1" dirty="0" smtClean="0">
              <a:solidFill>
                <a:schemeClr val="tx1"/>
              </a:solidFill>
            </a:endParaRPr>
          </a:p>
          <a:p>
            <a:pPr algn="l">
              <a:buFont typeface="Wingdings" pitchFamily="2" charset="2"/>
              <a:buChar char="ü"/>
            </a:pPr>
            <a:r>
              <a:rPr lang="en-US" sz="3400" b="1" dirty="0" smtClean="0">
                <a:solidFill>
                  <a:schemeClr val="tx1"/>
                </a:solidFill>
              </a:rPr>
              <a:t>Effective </a:t>
            </a:r>
            <a:r>
              <a:rPr lang="en-US" sz="3400" b="1" dirty="0">
                <a:solidFill>
                  <a:schemeClr val="tx1"/>
                </a:solidFill>
              </a:rPr>
              <a:t>network security manages access to the network. It targets a variety of threats and stops them from entering or spreading on your network</a:t>
            </a:r>
            <a:r>
              <a:rPr lang="en-US" sz="3400" b="1" dirty="0" smtClean="0">
                <a:solidFill>
                  <a:schemeClr val="tx1"/>
                </a:solidFill>
              </a:rPr>
              <a:t>.</a:t>
            </a:r>
            <a:r>
              <a:rPr lang="en-US" sz="3400" b="1" dirty="0">
                <a:solidFill>
                  <a:schemeClr val="tx1"/>
                </a:solidFill>
              </a:rPr>
              <a:t> </a:t>
            </a:r>
            <a:endParaRPr lang="en-US" sz="3400" b="1" dirty="0" smtClean="0">
              <a:solidFill>
                <a:schemeClr val="tx1"/>
              </a:solidFill>
            </a:endParaRPr>
          </a:p>
          <a:p>
            <a:pPr algn="l">
              <a:buFont typeface="Wingdings" pitchFamily="2" charset="2"/>
              <a:buChar char="ü"/>
            </a:pPr>
            <a:r>
              <a:rPr lang="en-US" sz="3400" b="1" dirty="0" smtClean="0">
                <a:solidFill>
                  <a:schemeClr val="tx1"/>
                </a:solidFill>
              </a:rPr>
              <a:t>Network </a:t>
            </a:r>
            <a:r>
              <a:rPr lang="en-US" sz="3400" b="1" dirty="0">
                <a:solidFill>
                  <a:schemeClr val="tx1"/>
                </a:solidFill>
              </a:rPr>
              <a:t>security also incorporates the policies and procedures you put in place to protect your assets such as password management, two-factor authentication and even three-factor authentication such as fingerprint identification and facial or retinal scans.</a:t>
            </a:r>
            <a:endParaRPr lang="en-US" b="1" dirty="0">
              <a:solidFill>
                <a:schemeClr val="tx1"/>
              </a:solidFill>
            </a:endParaRPr>
          </a:p>
        </p:txBody>
      </p:sp>
      <p:pic>
        <p:nvPicPr>
          <p:cNvPr id="7170" name="Picture 2" descr="Image result for lock icon image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76600" y="1143000"/>
            <a:ext cx="2133599" cy="2362200"/>
          </a:xfrm>
          <a:prstGeom prst="rect">
            <a:avLst/>
          </a:prstGeom>
          <a:noFill/>
        </p:spPr>
      </p:pic>
    </p:spTree>
  </p:cSld>
  <p:clrMapOvr>
    <a:masterClrMapping/>
  </p:clrMapOvr>
  <p:transition>
    <p:wipe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28600"/>
            <a:ext cx="7772400" cy="1295400"/>
          </a:xfrm>
        </p:spPr>
        <p:txBody>
          <a:bodyPr>
            <a:normAutofit fontScale="90000"/>
          </a:bodyPr>
          <a:lstStyle/>
          <a:p>
            <a:pPr algn="l"/>
            <a:r>
              <a:rPr lang="en-US" b="1" dirty="0"/>
              <a:t>Types of network </a:t>
            </a:r>
            <a:r>
              <a:rPr lang="en-US" b="1" dirty="0" smtClean="0"/>
              <a:t>security:</a:t>
            </a:r>
            <a:r>
              <a:rPr lang="en-US" b="1" dirty="0"/>
              <a:t/>
            </a:r>
            <a:br>
              <a:rPr lang="en-US" b="1" dirty="0"/>
            </a:br>
            <a:endParaRPr lang="en-US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1066800"/>
            <a:ext cx="6400800" cy="5486400"/>
          </a:xfrm>
        </p:spPr>
        <p:txBody>
          <a:bodyPr>
            <a:normAutofit fontScale="77500" lnSpcReduction="20000"/>
          </a:bodyPr>
          <a:lstStyle/>
          <a:p>
            <a:pPr algn="l" fontAlgn="base">
              <a:buFont typeface="Arial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Access control</a:t>
            </a:r>
            <a:endParaRPr lang="en-US" b="1" dirty="0">
              <a:solidFill>
                <a:schemeClr val="tx1"/>
              </a:solidFill>
            </a:endParaRPr>
          </a:p>
          <a:p>
            <a:pPr algn="l" fontAlgn="base">
              <a:buFont typeface="Arial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Antivirus and antimalware software</a:t>
            </a:r>
            <a:endParaRPr lang="en-US" b="1" dirty="0">
              <a:solidFill>
                <a:schemeClr val="tx1"/>
              </a:solidFill>
            </a:endParaRPr>
          </a:p>
          <a:p>
            <a:pPr algn="l" fontAlgn="base">
              <a:buFont typeface="Arial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Application security</a:t>
            </a:r>
            <a:endParaRPr lang="en-US" b="1" dirty="0">
              <a:solidFill>
                <a:schemeClr val="tx1"/>
              </a:solidFill>
            </a:endParaRPr>
          </a:p>
          <a:p>
            <a:pPr algn="l" fontAlgn="base">
              <a:buFont typeface="Arial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Behavioral </a:t>
            </a:r>
            <a:r>
              <a:rPr lang="en-US" dirty="0" smtClean="0">
                <a:solidFill>
                  <a:schemeClr val="tx1"/>
                </a:solidFill>
              </a:rPr>
              <a:t>analytics</a:t>
            </a:r>
            <a:endParaRPr lang="en-US" b="1" dirty="0">
              <a:solidFill>
                <a:schemeClr val="tx1"/>
              </a:solidFill>
            </a:endParaRPr>
          </a:p>
          <a:p>
            <a:pPr algn="l" fontAlgn="base">
              <a:buFont typeface="Arial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Data loss </a:t>
            </a:r>
            <a:r>
              <a:rPr lang="en-US" dirty="0" smtClean="0">
                <a:solidFill>
                  <a:schemeClr val="tx1"/>
                </a:solidFill>
              </a:rPr>
              <a:t>preventing</a:t>
            </a:r>
            <a:endParaRPr lang="en-US" b="1" dirty="0">
              <a:solidFill>
                <a:schemeClr val="tx1"/>
              </a:solidFill>
            </a:endParaRPr>
          </a:p>
          <a:p>
            <a:pPr algn="l" fontAlgn="base">
              <a:buFont typeface="Arial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Email security</a:t>
            </a:r>
            <a:endParaRPr lang="en-US" b="1" dirty="0">
              <a:solidFill>
                <a:schemeClr val="tx1"/>
              </a:solidFill>
            </a:endParaRPr>
          </a:p>
          <a:p>
            <a:pPr algn="l" fontAlgn="base">
              <a:buFont typeface="Arial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Firewalls</a:t>
            </a:r>
            <a:endParaRPr lang="en-US" b="1" dirty="0">
              <a:solidFill>
                <a:schemeClr val="tx1"/>
              </a:solidFill>
            </a:endParaRPr>
          </a:p>
          <a:p>
            <a:pPr algn="l" fontAlgn="base">
              <a:buFont typeface="Arial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Intrusion prevention systems</a:t>
            </a:r>
            <a:endParaRPr lang="en-US" b="1" dirty="0">
              <a:solidFill>
                <a:schemeClr val="tx1"/>
              </a:solidFill>
            </a:endParaRPr>
          </a:p>
          <a:p>
            <a:pPr algn="l" fontAlgn="base">
              <a:buFont typeface="Arial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Mobile device security</a:t>
            </a:r>
            <a:endParaRPr lang="en-US" b="1" dirty="0">
              <a:solidFill>
                <a:schemeClr val="tx1"/>
              </a:solidFill>
            </a:endParaRPr>
          </a:p>
          <a:p>
            <a:pPr algn="l" fontAlgn="base">
              <a:buFont typeface="Arial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Network segmentation</a:t>
            </a:r>
            <a:endParaRPr lang="en-US" b="1" dirty="0">
              <a:solidFill>
                <a:schemeClr val="tx1"/>
              </a:solidFill>
            </a:endParaRPr>
          </a:p>
          <a:p>
            <a:pPr algn="l" fontAlgn="base">
              <a:buFont typeface="Arial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Security information and event management</a:t>
            </a:r>
            <a:endParaRPr lang="en-US" b="1" dirty="0">
              <a:solidFill>
                <a:schemeClr val="tx1"/>
              </a:solidFill>
            </a:endParaRPr>
          </a:p>
          <a:p>
            <a:pPr algn="l" fontAlgn="base">
              <a:buFont typeface="Arial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VPN</a:t>
            </a:r>
            <a:endParaRPr lang="en-US" b="1" dirty="0">
              <a:solidFill>
                <a:schemeClr val="tx1"/>
              </a:solidFill>
            </a:endParaRPr>
          </a:p>
          <a:p>
            <a:pPr algn="l" fontAlgn="base">
              <a:buFont typeface="Arial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Web security</a:t>
            </a:r>
            <a:endParaRPr lang="en-US" b="1" dirty="0">
              <a:solidFill>
                <a:schemeClr val="tx1"/>
              </a:solidFill>
            </a:endParaRPr>
          </a:p>
          <a:p>
            <a:pPr algn="l" fontAlgn="base">
              <a:buFont typeface="Arial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Wireless security</a:t>
            </a:r>
            <a:endParaRPr lang="en-US" b="1" dirty="0">
              <a:solidFill>
                <a:schemeClr val="tx1"/>
              </a:solidFill>
            </a:endParaRPr>
          </a:p>
          <a:p>
            <a:pPr algn="l"/>
            <a:endParaRPr lang="en-US" dirty="0"/>
          </a:p>
        </p:txBody>
      </p:sp>
      <p:sp>
        <p:nvSpPr>
          <p:cNvPr id="6146" name="AutoShape 2" descr="Image result for firewall image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 descr="Image result for shield icon images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19800" y="1752600"/>
            <a:ext cx="2438400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split orient="vert" dir="in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"/>
            <a:ext cx="7772400" cy="838199"/>
          </a:xfrm>
        </p:spPr>
        <p:txBody>
          <a:bodyPr/>
          <a:lstStyle/>
          <a:p>
            <a:pPr algn="l"/>
            <a:r>
              <a:rPr lang="en-US" dirty="0" smtClean="0"/>
              <a:t>Importance of network security: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685800"/>
            <a:ext cx="6400800" cy="3276600"/>
          </a:xfrm>
        </p:spPr>
        <p:txBody>
          <a:bodyPr>
            <a:normAutofit/>
          </a:bodyPr>
          <a:lstStyle/>
          <a:p>
            <a:pPr algn="l">
              <a:buFont typeface="Wingdings" pitchFamily="2" charset="2"/>
              <a:buChar char="Ø"/>
            </a:pPr>
            <a:r>
              <a:rPr lang="en-US" sz="2000" dirty="0">
                <a:solidFill>
                  <a:schemeClr val="tx1"/>
                </a:solidFill>
              </a:rPr>
              <a:t>More importantly, relying solely on a firewall presents a single-point of failure. Aside from the </a:t>
            </a:r>
            <a:r>
              <a:rPr lang="en-US" sz="2000" b="1" dirty="0">
                <a:solidFill>
                  <a:schemeClr val="tx1"/>
                </a:solidFill>
              </a:rPr>
              <a:t>denial of service </a:t>
            </a:r>
            <a:r>
              <a:rPr lang="en-US" sz="2000" dirty="0">
                <a:solidFill>
                  <a:schemeClr val="tx1"/>
                </a:solidFill>
              </a:rPr>
              <a:t>attacks against your perimeter, modern networks are under increasing risk of being penetrated through </a:t>
            </a:r>
            <a:r>
              <a:rPr lang="en-US" sz="2000" b="1" dirty="0">
                <a:solidFill>
                  <a:schemeClr val="tx1"/>
                </a:solidFill>
              </a:rPr>
              <a:t>supply-chain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b="1" dirty="0">
                <a:solidFill>
                  <a:schemeClr val="tx1"/>
                </a:solidFill>
              </a:rPr>
              <a:t>attacks</a:t>
            </a:r>
            <a:r>
              <a:rPr lang="en-US" sz="2000" dirty="0">
                <a:solidFill>
                  <a:schemeClr val="tx1"/>
                </a:solidFill>
              </a:rPr>
              <a:t>, </a:t>
            </a:r>
            <a:r>
              <a:rPr lang="en-US" sz="2000" b="1" dirty="0">
                <a:solidFill>
                  <a:schemeClr val="tx1"/>
                </a:solidFill>
              </a:rPr>
              <a:t>DNS hijacking, phishing</a:t>
            </a:r>
            <a:r>
              <a:rPr lang="en-US" sz="2000" dirty="0">
                <a:solidFill>
                  <a:schemeClr val="tx1"/>
                </a:solidFill>
              </a:rPr>
              <a:t> and </a:t>
            </a:r>
            <a:r>
              <a:rPr lang="en-US" sz="2000" b="1" dirty="0">
                <a:solidFill>
                  <a:schemeClr val="tx1"/>
                </a:solidFill>
              </a:rPr>
              <a:t>spear-phishing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b="1" dirty="0">
                <a:solidFill>
                  <a:schemeClr val="tx1"/>
                </a:solidFill>
              </a:rPr>
              <a:t>campaigns</a:t>
            </a:r>
            <a:r>
              <a:rPr lang="en-US" sz="2000" dirty="0">
                <a:solidFill>
                  <a:schemeClr val="tx1"/>
                </a:solidFill>
              </a:rPr>
              <a:t> and </a:t>
            </a:r>
            <a:r>
              <a:rPr lang="en-US" sz="2000" b="1" dirty="0" smtClean="0">
                <a:solidFill>
                  <a:schemeClr val="tx1"/>
                </a:solidFill>
              </a:rPr>
              <a:t>file less </a:t>
            </a:r>
            <a:r>
              <a:rPr lang="en-US" sz="2000" b="1" dirty="0">
                <a:solidFill>
                  <a:schemeClr val="tx1"/>
                </a:solidFill>
              </a:rPr>
              <a:t>malware</a:t>
            </a:r>
            <a:r>
              <a:rPr lang="en-US" sz="2000" dirty="0">
                <a:solidFill>
                  <a:schemeClr val="tx1"/>
                </a:solidFill>
              </a:rPr>
              <a:t>, to name just a few</a:t>
            </a:r>
            <a:r>
              <a:rPr lang="en-US" sz="2000" dirty="0" smtClean="0">
                <a:solidFill>
                  <a:schemeClr val="tx1"/>
                </a:solidFill>
              </a:rPr>
              <a:t>.</a:t>
            </a:r>
            <a:endParaRPr lang="en-US" sz="2000" dirty="0">
              <a:solidFill>
                <a:schemeClr val="tx1"/>
              </a:solidFill>
            </a:endParaRPr>
          </a:p>
          <a:p>
            <a:pPr algn="l">
              <a:buFont typeface="Wingdings" pitchFamily="2" charset="2"/>
              <a:buChar char="Ø"/>
            </a:pPr>
            <a:r>
              <a:rPr lang="en-US" sz="2000" dirty="0">
                <a:solidFill>
                  <a:schemeClr val="tx1"/>
                </a:solidFill>
              </a:rPr>
              <a:t>Network security is also not just about external threats, but also the misuse or abuse of data and company assets by </a:t>
            </a:r>
            <a:r>
              <a:rPr lang="en-US" sz="2000" b="1" dirty="0">
                <a:solidFill>
                  <a:schemeClr val="tx1"/>
                </a:solidFill>
              </a:rPr>
              <a:t>internal threats</a:t>
            </a:r>
            <a:r>
              <a:rPr lang="en-US" sz="2000" dirty="0">
                <a:solidFill>
                  <a:schemeClr val="tx1"/>
                </a:solidFill>
              </a:rPr>
              <a:t>, </a:t>
            </a:r>
            <a:r>
              <a:rPr lang="en-US" sz="2000" dirty="0" smtClean="0">
                <a:solidFill>
                  <a:schemeClr val="tx1"/>
                </a:solidFill>
              </a:rPr>
              <a:t>too.</a:t>
            </a:r>
            <a:endParaRPr lang="en-US" sz="2000" dirty="0">
              <a:solidFill>
                <a:schemeClr val="tx1"/>
              </a:solidFill>
            </a:endParaRPr>
          </a:p>
          <a:p>
            <a:endParaRPr lang="en-US" sz="160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838200" y="3429000"/>
            <a:ext cx="7772400" cy="1295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How</a:t>
            </a:r>
            <a:r>
              <a:rPr kumimoji="0" lang="en-US" sz="44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does modern network security work?</a:t>
            </a:r>
            <a:endParaRPr kumimoji="0" lang="en-US" sz="4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1524000" y="4572000"/>
            <a:ext cx="6400800" cy="2133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fontAlgn="base">
              <a:buFont typeface="Wingdings" pitchFamily="2" charset="2"/>
              <a:buChar char="Ø"/>
            </a:pPr>
            <a:r>
              <a:rPr lang="en-US" sz="2000" dirty="0"/>
              <a:t>Because of the need to protect at more than just the perimeter, modern network security takes </a:t>
            </a:r>
            <a:r>
              <a:rPr lang="en-US" sz="2000" b="1" dirty="0"/>
              <a:t>a </a:t>
            </a:r>
            <a:r>
              <a:rPr lang="en-US" sz="2000" b="1" dirty="0" smtClean="0"/>
              <a:t>defense </a:t>
            </a:r>
            <a:r>
              <a:rPr lang="en-US" sz="2000" b="1" dirty="0"/>
              <a:t>in depth approach</a:t>
            </a:r>
            <a:r>
              <a:rPr lang="en-US" sz="2000" b="1" dirty="0" smtClean="0"/>
              <a:t>.</a:t>
            </a:r>
          </a:p>
          <a:p>
            <a:pPr fontAlgn="base">
              <a:buFont typeface="Wingdings" pitchFamily="2" charset="2"/>
              <a:buChar char="Ø"/>
            </a:pPr>
            <a:r>
              <a:rPr lang="en-US" sz="2000" dirty="0" smtClean="0"/>
              <a:t>The </a:t>
            </a:r>
            <a:r>
              <a:rPr lang="en-US" sz="2000" dirty="0"/>
              <a:t>attack surface is </a:t>
            </a:r>
            <a:r>
              <a:rPr lang="en-US" sz="2000" dirty="0" smtClean="0"/>
              <a:t>very vast, so you </a:t>
            </a:r>
            <a:r>
              <a:rPr lang="en-US" sz="2000" dirty="0"/>
              <a:t>need a response plan, aided and abetted by security solutions that can take autonomous action to remediate threats when they are detected.</a:t>
            </a:r>
          </a:p>
          <a:p>
            <a:pPr fontAlgn="base"/>
            <a:endParaRPr lang="en-US" dirty="0"/>
          </a:p>
          <a:p>
            <a:pPr fontAlgn="base"/>
            <a:endParaRPr lang="en-US" dirty="0"/>
          </a:p>
        </p:txBody>
      </p:sp>
      <p:pic>
        <p:nvPicPr>
          <p:cNvPr id="1029" name="Picture 5" descr="Image result for trojan horse icon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391400" y="1600200"/>
            <a:ext cx="1752600" cy="1371600"/>
          </a:xfrm>
          <a:prstGeom prst="rect">
            <a:avLst/>
          </a:prstGeom>
          <a:noFill/>
        </p:spPr>
      </p:pic>
      <p:sp>
        <p:nvSpPr>
          <p:cNvPr id="1031" name="AutoShape 7" descr="Image result for magnifying glass icon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3" name="AutoShape 9" descr="Image result for magnifying glass icon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5" name="AutoShape 11" descr="Image result for magnifying glass icon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7" name="AutoShape 13" descr="Image result for magnifying glass icon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9" name="Picture 15" descr="Image result for magnifying glass icons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3175" y="4419601"/>
            <a:ext cx="1520825" cy="1143000"/>
          </a:xfrm>
          <a:prstGeom prst="rect">
            <a:avLst/>
          </a:prstGeom>
          <a:noFill/>
        </p:spPr>
      </p:pic>
    </p:spTree>
  </p:cSld>
  <p:clrMapOvr>
    <a:masterClrMapping/>
  </p:clrMapOvr>
  <p:transition>
    <p:plus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6000" r="-2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04801"/>
            <a:ext cx="7772400" cy="2362199"/>
          </a:xfrm>
        </p:spPr>
        <p:txBody>
          <a:bodyPr>
            <a:normAutofit fontScale="90000"/>
          </a:bodyPr>
          <a:lstStyle/>
          <a:p>
            <a:r>
              <a:rPr lang="en-US" sz="6700" b="1" dirty="0">
                <a:solidFill>
                  <a:schemeClr val="bg1"/>
                </a:solidFill>
              </a:rPr>
              <a:t>Data as an asset &amp; Business reputation</a:t>
            </a:r>
            <a:r>
              <a:rPr lang="en-US" b="1" dirty="0"/>
              <a:t/>
            </a:r>
            <a:br>
              <a:rPr lang="en-US" b="1" dirty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209800"/>
            <a:ext cx="6400800" cy="4419600"/>
          </a:xfrm>
          <a:solidFill>
            <a:schemeClr val="bg1"/>
          </a:solidFill>
        </p:spPr>
        <p:txBody>
          <a:bodyPr>
            <a:noAutofit/>
          </a:bodyPr>
          <a:lstStyle/>
          <a:p>
            <a:pPr>
              <a:buFont typeface="Wingdings" pitchFamily="2" charset="2"/>
              <a:buChar char="q"/>
            </a:pPr>
            <a:r>
              <a:rPr lang="en-US" sz="2400" dirty="0">
                <a:solidFill>
                  <a:schemeClr val="tx1"/>
                </a:solidFill>
              </a:rPr>
              <a:t>Data security refers to the process of protecting data from unauthorized access and data corruption throughout its lifecycle. Data security includes </a:t>
            </a:r>
            <a:r>
              <a:rPr lang="en-US" sz="2400" b="1" dirty="0">
                <a:solidFill>
                  <a:schemeClr val="tx1"/>
                </a:solidFill>
              </a:rPr>
              <a:t>data encryption, tokenization</a:t>
            </a:r>
            <a:r>
              <a:rPr lang="en-US" sz="2400" dirty="0">
                <a:solidFill>
                  <a:schemeClr val="tx1"/>
                </a:solidFill>
              </a:rPr>
              <a:t>, and </a:t>
            </a:r>
            <a:r>
              <a:rPr lang="en-US" sz="2400" b="1" dirty="0">
                <a:solidFill>
                  <a:schemeClr val="tx1"/>
                </a:solidFill>
              </a:rPr>
              <a:t>key management practices</a:t>
            </a:r>
            <a:r>
              <a:rPr lang="en-US" sz="2400" dirty="0">
                <a:solidFill>
                  <a:schemeClr val="tx1"/>
                </a:solidFill>
              </a:rPr>
              <a:t> that protect data across all applications and platforms</a:t>
            </a:r>
            <a:r>
              <a:rPr lang="en-US" sz="2400" dirty="0" smtClean="0">
                <a:solidFill>
                  <a:schemeClr val="tx1"/>
                </a:solidFill>
              </a:rPr>
              <a:t>.</a:t>
            </a:r>
          </a:p>
          <a:p>
            <a:pPr>
              <a:buFont typeface="Wingdings" pitchFamily="2" charset="2"/>
              <a:buChar char="q"/>
            </a:pPr>
            <a:r>
              <a:rPr lang="en-US" sz="2400" dirty="0">
                <a:solidFill>
                  <a:schemeClr val="tx1"/>
                </a:solidFill>
              </a:rPr>
              <a:t>When there is a security breach, there is more than just money at stake. Flawed data security puts all your clients at risk, and as a consequence also the future of your business</a:t>
            </a:r>
            <a:r>
              <a:rPr lang="en-US" sz="2400" b="1" dirty="0">
                <a:solidFill>
                  <a:schemeClr val="tx1"/>
                </a:solidFill>
              </a:rPr>
              <a:t>. Reputation takes years to build and seconds to </a:t>
            </a:r>
            <a:r>
              <a:rPr lang="en-US" sz="2400" b="1" dirty="0" smtClean="0">
                <a:solidFill>
                  <a:schemeClr val="tx1"/>
                </a:solidFill>
              </a:rPr>
              <a:t>destroy.</a:t>
            </a:r>
          </a:p>
        </p:txBody>
      </p:sp>
    </p:spTree>
  </p:cSld>
  <p:clrMapOvr>
    <a:masterClrMapping/>
  </p:clrMapOvr>
  <p:transition>
    <p:randomBar dir="vert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"/>
            <a:ext cx="7772400" cy="1904999"/>
          </a:xfrm>
        </p:spPr>
        <p:txBody>
          <a:bodyPr/>
          <a:lstStyle/>
          <a:p>
            <a:r>
              <a:rPr lang="en-US" b="1" dirty="0" smtClean="0"/>
              <a:t>Ways You Can Ensure Improved Data Security: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1676400"/>
            <a:ext cx="6400800" cy="3962400"/>
          </a:xfrm>
        </p:spPr>
        <p:txBody>
          <a:bodyPr>
            <a:normAutofit fontScale="92500"/>
          </a:bodyPr>
          <a:lstStyle/>
          <a:p>
            <a:pPr marL="514350" indent="-514350" algn="l">
              <a:buFont typeface="+mj-lt"/>
              <a:buAutoNum type="arabicParenR"/>
            </a:pPr>
            <a:r>
              <a:rPr lang="en-US" dirty="0" smtClean="0">
                <a:solidFill>
                  <a:schemeClr val="tx1"/>
                </a:solidFill>
              </a:rPr>
              <a:t>Manage who has </a:t>
            </a:r>
            <a:r>
              <a:rPr lang="en-US" b="1" dirty="0" smtClean="0">
                <a:solidFill>
                  <a:schemeClr val="tx1"/>
                </a:solidFill>
              </a:rPr>
              <a:t>access</a:t>
            </a:r>
          </a:p>
          <a:p>
            <a:pPr marL="514350" indent="-514350" algn="l">
              <a:buFont typeface="+mj-lt"/>
              <a:buAutoNum type="arabicParenR"/>
            </a:pPr>
            <a:r>
              <a:rPr lang="en-US" dirty="0" smtClean="0">
                <a:solidFill>
                  <a:schemeClr val="tx1"/>
                </a:solidFill>
              </a:rPr>
              <a:t>Know and </a:t>
            </a:r>
            <a:r>
              <a:rPr lang="en-US" b="1" dirty="0" smtClean="0">
                <a:solidFill>
                  <a:schemeClr val="tx1"/>
                </a:solidFill>
              </a:rPr>
              <a:t>protect</a:t>
            </a:r>
            <a:r>
              <a:rPr lang="en-US" dirty="0" smtClean="0">
                <a:solidFill>
                  <a:schemeClr val="tx1"/>
                </a:solidFill>
              </a:rPr>
              <a:t> your most important data</a:t>
            </a:r>
          </a:p>
          <a:p>
            <a:pPr marL="514350" indent="-514350" algn="l">
              <a:buFont typeface="+mj-lt"/>
              <a:buAutoNum type="arabicParenR"/>
            </a:pPr>
            <a:r>
              <a:rPr lang="en-US" dirty="0" smtClean="0">
                <a:solidFill>
                  <a:schemeClr val="tx1"/>
                </a:solidFill>
              </a:rPr>
              <a:t>Develop a data security </a:t>
            </a:r>
            <a:r>
              <a:rPr lang="en-US" b="1" dirty="0" smtClean="0">
                <a:solidFill>
                  <a:schemeClr val="tx1"/>
                </a:solidFill>
              </a:rPr>
              <a:t>plan/policy</a:t>
            </a:r>
          </a:p>
          <a:p>
            <a:pPr marL="514350" indent="-514350" algn="l">
              <a:buFont typeface="+mj-lt"/>
              <a:buAutoNum type="arabicParenR"/>
            </a:pPr>
            <a:r>
              <a:rPr lang="en-US" dirty="0" smtClean="0">
                <a:solidFill>
                  <a:schemeClr val="tx1"/>
                </a:solidFill>
              </a:rPr>
              <a:t>Develop </a:t>
            </a:r>
            <a:r>
              <a:rPr lang="en-US" b="1" dirty="0" smtClean="0">
                <a:solidFill>
                  <a:schemeClr val="tx1"/>
                </a:solidFill>
              </a:rPr>
              <a:t>stronger</a:t>
            </a:r>
            <a:r>
              <a:rPr lang="en-US" dirty="0" smtClean="0">
                <a:solidFill>
                  <a:schemeClr val="tx1"/>
                </a:solidFill>
              </a:rPr>
              <a:t> passwords throughout your organization</a:t>
            </a:r>
          </a:p>
          <a:p>
            <a:pPr marL="514350" indent="-514350" algn="l">
              <a:buFont typeface="+mj-lt"/>
              <a:buAutoNum type="arabicParenR"/>
            </a:pPr>
            <a:r>
              <a:rPr lang="en-US" dirty="0" smtClean="0">
                <a:solidFill>
                  <a:schemeClr val="tx1"/>
                </a:solidFill>
              </a:rPr>
              <a:t> Regularly </a:t>
            </a:r>
            <a:r>
              <a:rPr lang="en-US" b="1" dirty="0" smtClean="0">
                <a:solidFill>
                  <a:schemeClr val="tx1"/>
                </a:solidFill>
              </a:rPr>
              <a:t>backup</a:t>
            </a:r>
            <a:r>
              <a:rPr lang="en-US" dirty="0" smtClean="0">
                <a:solidFill>
                  <a:schemeClr val="tx1"/>
                </a:solidFill>
              </a:rPr>
              <a:t> data</a:t>
            </a:r>
          </a:p>
          <a:p>
            <a:endParaRPr lang="en-US" dirty="0"/>
          </a:p>
        </p:txBody>
      </p:sp>
      <p:pic>
        <p:nvPicPr>
          <p:cNvPr id="2050" name="Picture 2" descr="Related image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172200" y="4648200"/>
            <a:ext cx="2555875" cy="20574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wheel spokes="8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-228600"/>
            <a:ext cx="7772400" cy="1447801"/>
          </a:xfrm>
        </p:spPr>
        <p:txBody>
          <a:bodyPr/>
          <a:lstStyle/>
          <a:p>
            <a:r>
              <a:rPr lang="en-US" b="1" dirty="0" smtClean="0"/>
              <a:t>Conclusion:</a:t>
            </a:r>
            <a:endParaRPr lang="en-US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419600"/>
            <a:ext cx="6400800" cy="2286000"/>
          </a:xfrm>
        </p:spPr>
        <p:txBody>
          <a:bodyPr>
            <a:normAutofit fontScale="47500" lnSpcReduction="20000"/>
          </a:bodyPr>
          <a:lstStyle/>
          <a:p>
            <a:pPr>
              <a:buFont typeface="Wingdings" pitchFamily="2" charset="2"/>
              <a:buChar char="v"/>
            </a:pPr>
            <a:r>
              <a:rPr lang="en-US" sz="3500" b="1" dirty="0">
                <a:solidFill>
                  <a:schemeClr val="tx1"/>
                </a:solidFill>
              </a:rPr>
              <a:t>It is important for your </a:t>
            </a:r>
            <a:r>
              <a:rPr lang="en-US" sz="3500" b="1" dirty="0" smtClean="0">
                <a:solidFill>
                  <a:schemeClr val="tx1"/>
                </a:solidFill>
              </a:rPr>
              <a:t>organization </a:t>
            </a:r>
            <a:r>
              <a:rPr lang="en-US" sz="3500" b="1" dirty="0">
                <a:solidFill>
                  <a:schemeClr val="tx1"/>
                </a:solidFill>
              </a:rPr>
              <a:t>to deliver services customers and employees demand, but to do so you need to protect your </a:t>
            </a:r>
            <a:r>
              <a:rPr lang="en-US" sz="3500" b="1" dirty="0" smtClean="0">
                <a:solidFill>
                  <a:schemeClr val="tx1"/>
                </a:solidFill>
              </a:rPr>
              <a:t>network and data.</a:t>
            </a:r>
          </a:p>
          <a:p>
            <a:pPr>
              <a:buFont typeface="Wingdings" pitchFamily="2" charset="2"/>
              <a:buChar char="v"/>
            </a:pPr>
            <a:r>
              <a:rPr lang="en-US" sz="3500" b="1" dirty="0" smtClean="0">
                <a:solidFill>
                  <a:schemeClr val="tx1"/>
                </a:solidFill>
              </a:rPr>
              <a:t> </a:t>
            </a:r>
            <a:r>
              <a:rPr lang="en-US" sz="3500" b="1" dirty="0">
                <a:solidFill>
                  <a:schemeClr val="tx1"/>
                </a:solidFill>
              </a:rPr>
              <a:t>Good network security not only helps protect your IP and customer data, it also protects your reputation. By combining multiple layers of </a:t>
            </a:r>
            <a:r>
              <a:rPr lang="en-US" sz="3500" b="1" dirty="0" smtClean="0">
                <a:solidFill>
                  <a:schemeClr val="tx1"/>
                </a:solidFill>
              </a:rPr>
              <a:t>defense </a:t>
            </a:r>
            <a:r>
              <a:rPr lang="en-US" sz="3500" b="1" dirty="0">
                <a:solidFill>
                  <a:schemeClr val="tx1"/>
                </a:solidFill>
              </a:rPr>
              <a:t>throughout your network – not just at the perimeter – with appropriate policies, controls and a Next-Gen endpoint security solution, you can give </a:t>
            </a:r>
            <a:r>
              <a:rPr lang="en-US" sz="3500" b="1" dirty="0" smtClean="0">
                <a:solidFill>
                  <a:schemeClr val="tx1"/>
                </a:solidFill>
              </a:rPr>
              <a:t>authorized </a:t>
            </a:r>
            <a:r>
              <a:rPr lang="en-US" sz="3500" b="1" dirty="0">
                <a:solidFill>
                  <a:schemeClr val="tx1"/>
                </a:solidFill>
              </a:rPr>
              <a:t>users access to the network resources they need while blocking those trying to carry out attacks.</a:t>
            </a:r>
          </a:p>
          <a:p>
            <a:endParaRPr lang="en-US" dirty="0"/>
          </a:p>
        </p:txBody>
      </p:sp>
      <p:sp>
        <p:nvSpPr>
          <p:cNvPr id="3076" name="AutoShape 4" descr="Related imag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78" name="AutoShape 6" descr="https://video-images.vice.com/articles/5c94c5afcbe86b0007976b42/lede/1553257225584-GettyImages-947025224.jpeg?crop=1xw:0.8438427299703264xh;center,c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081" name="Picture 9" descr="Image result for cambridge analytica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28800" y="1066800"/>
            <a:ext cx="5715000" cy="3214688"/>
          </a:xfrm>
          <a:prstGeom prst="rect">
            <a:avLst/>
          </a:prstGeom>
          <a:noFill/>
        </p:spPr>
      </p:pic>
    </p:spTree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2441575"/>
          </a:xfrm>
        </p:spPr>
        <p:txBody>
          <a:bodyPr>
            <a:normAutofit/>
          </a:bodyPr>
          <a:lstStyle/>
          <a:p>
            <a:r>
              <a:rPr lang="en-US" sz="9600" b="1" dirty="0" smtClean="0"/>
              <a:t>THANK YOU.</a:t>
            </a:r>
            <a:endParaRPr lang="en-US" sz="9600" b="1" dirty="0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772</TotalTime>
  <Words>434</Words>
  <Application>Microsoft Office PowerPoint</Application>
  <PresentationFormat>On-screen Show (4:3)</PresentationFormat>
  <Paragraphs>40</Paragraphs>
  <Slides>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Office Theme</vt:lpstr>
      <vt:lpstr>How to protect Organizations in terms of Data and Network Security ?</vt:lpstr>
      <vt:lpstr>What is network security? </vt:lpstr>
      <vt:lpstr>Types of network security: </vt:lpstr>
      <vt:lpstr>Importance of network security:</vt:lpstr>
      <vt:lpstr>Data as an asset &amp; Business reputation </vt:lpstr>
      <vt:lpstr>Ways You Can Ensure Improved Data Security:</vt:lpstr>
      <vt:lpstr>Slide 7</vt:lpstr>
      <vt:lpstr>Conclusion:</vt:lpstr>
      <vt:lpstr>THANK YOU.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to protect Organizations in terms of Data and Network Security ?</dc:title>
  <dc:creator>admin</dc:creator>
  <cp:lastModifiedBy>admin</cp:lastModifiedBy>
  <cp:revision>49</cp:revision>
  <dcterms:created xsi:type="dcterms:W3CDTF">2019-07-31T16:51:22Z</dcterms:created>
  <dcterms:modified xsi:type="dcterms:W3CDTF">2019-08-07T17:22:04Z</dcterms:modified>
</cp:coreProperties>
</file>